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5" r:id="rId6"/>
    <p:sldId id="264" r:id="rId7"/>
    <p:sldId id="259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F633C1-E6B7-48BF-937B-E2784BAE3E0C}" type="datetimeFigureOut">
              <a:rPr lang="en-US" smtClean="0"/>
              <a:pPr/>
              <a:t>5/8/2009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1FFC4A-E6C6-40CE-B7F7-FEC6CC99FE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S3fs in the wide area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Alvaro Llanos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delay of the wide-are-network</a:t>
            </a:r>
          </a:p>
          <a:p>
            <a:r>
              <a:rPr lang="en-US" dirty="0" smtClean="0"/>
              <a:t>Better end-user experience</a:t>
            </a:r>
          </a:p>
          <a:p>
            <a:r>
              <a:rPr lang="en-US" dirty="0" smtClean="0"/>
              <a:t>Improve bandwidth use ? (deciding when to flush the cash)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pic>
        <p:nvPicPr>
          <p:cNvPr id="1026" name="Object 3"/>
          <p:cNvPicPr>
            <a:picLocks noChangeArrowheads="1"/>
          </p:cNvPicPr>
          <p:nvPr/>
        </p:nvPicPr>
        <p:blipFill>
          <a:blip r:embed="rId2"/>
          <a:srcRect t="-230" b="-764"/>
          <a:stretch>
            <a:fillRect/>
          </a:stretch>
        </p:blipFill>
        <p:spPr bwMode="auto">
          <a:xfrm>
            <a:off x="914400" y="2057400"/>
            <a:ext cx="723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3352800" y="3048000"/>
            <a:ext cx="5029200" cy="2514600"/>
          </a:xfrm>
          <a:prstGeom prst="roundRect">
            <a:avLst/>
          </a:prstGeom>
          <a:solidFill>
            <a:schemeClr val="accent3">
              <a:alpha val="49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rot="10800000" flipV="1">
            <a:off x="1676400" y="4305300"/>
            <a:ext cx="1676400" cy="38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Libasync</a:t>
            </a:r>
            <a:endParaRPr lang="en-US" dirty="0" smtClean="0"/>
          </a:p>
          <a:p>
            <a:pPr lvl="1"/>
            <a:r>
              <a:rPr lang="en-US" dirty="0" smtClean="0"/>
              <a:t>For handling write/read requests</a:t>
            </a:r>
          </a:p>
          <a:p>
            <a:pPr lvl="1"/>
            <a:r>
              <a:rPr lang="en-US" dirty="0" smtClean="0"/>
              <a:t>Using sockets to implement</a:t>
            </a:r>
          </a:p>
          <a:p>
            <a:pPr lvl="1"/>
            <a:r>
              <a:rPr lang="en-US" dirty="0" err="1" smtClean="0"/>
              <a:t>Libasync</a:t>
            </a:r>
            <a:r>
              <a:rPr lang="en-US" dirty="0" smtClean="0"/>
              <a:t> running on a different thread</a:t>
            </a:r>
          </a:p>
          <a:p>
            <a:r>
              <a:rPr lang="en-US" dirty="0" smtClean="0"/>
              <a:t>Simple cash</a:t>
            </a:r>
          </a:p>
          <a:p>
            <a:pPr lvl="1"/>
            <a:r>
              <a:rPr lang="en-US" dirty="0" smtClean="0"/>
              <a:t>2 Maps, meta and data buckets</a:t>
            </a:r>
          </a:p>
          <a:p>
            <a:pPr lvl="1"/>
            <a:r>
              <a:rPr lang="en-US" dirty="0" smtClean="0"/>
              <a:t>LRU replacement policy, (partial)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8"/>
          <p:cNvGrpSpPr/>
          <p:nvPr/>
        </p:nvGrpSpPr>
        <p:grpSpPr>
          <a:xfrm>
            <a:off x="381000" y="1828800"/>
            <a:ext cx="8153400" cy="3886200"/>
            <a:chOff x="381000" y="990600"/>
            <a:chExt cx="8153400" cy="3886200"/>
          </a:xfrm>
        </p:grpSpPr>
        <p:grpSp>
          <p:nvGrpSpPr>
            <p:cNvPr id="5" name="Group 18"/>
            <p:cNvGrpSpPr/>
            <p:nvPr/>
          </p:nvGrpSpPr>
          <p:grpSpPr>
            <a:xfrm>
              <a:off x="381000" y="990600"/>
              <a:ext cx="6781800" cy="3886200"/>
              <a:chOff x="381000" y="990600"/>
              <a:chExt cx="6781800" cy="3886200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2362200" y="990600"/>
                <a:ext cx="1905000" cy="28194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dirty="0" smtClean="0"/>
                  <a:t>Cache</a:t>
                </a:r>
                <a:endParaRPr lang="en-US" dirty="0"/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2819400" y="1676400"/>
                <a:ext cx="381000" cy="16002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META</a:t>
                </a:r>
                <a:endParaRPr lang="en-US" dirty="0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3429000" y="1676400"/>
                <a:ext cx="381000" cy="16002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DATA</a:t>
                </a:r>
                <a:endParaRPr lang="en-US" dirty="0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4572000" y="990600"/>
                <a:ext cx="1143000" cy="10668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LRU Module</a:t>
                </a:r>
                <a:endParaRPr lang="en-US" dirty="0"/>
              </a:p>
            </p:txBody>
          </p:sp>
          <p:cxnSp>
            <p:nvCxnSpPr>
              <p:cNvPr id="13" name="Straight Arrow Connector 12"/>
              <p:cNvCxnSpPr>
                <a:stCxn id="12" idx="1"/>
              </p:cNvCxnSpPr>
              <p:nvPr/>
            </p:nvCxnSpPr>
            <p:spPr>
              <a:xfrm rot="10800000">
                <a:off x="4267200" y="1524000"/>
                <a:ext cx="304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Oval 13"/>
              <p:cNvSpPr/>
              <p:nvPr/>
            </p:nvSpPr>
            <p:spPr>
              <a:xfrm>
                <a:off x="381000" y="1371600"/>
                <a:ext cx="1143000" cy="2057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S3</a:t>
                </a:r>
                <a:endParaRPr lang="en-US" dirty="0"/>
              </a:p>
            </p:txBody>
          </p:sp>
          <p:cxnSp>
            <p:nvCxnSpPr>
              <p:cNvPr id="15" name="Straight Arrow Connector 14"/>
              <p:cNvCxnSpPr>
                <a:stCxn id="9" idx="1"/>
                <a:endCxn id="14" idx="6"/>
              </p:cNvCxnSpPr>
              <p:nvPr/>
            </p:nvCxnSpPr>
            <p:spPr>
              <a:xfrm rot="10800000">
                <a:off x="1524000" y="2400300"/>
                <a:ext cx="838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1" idx="2"/>
              </p:cNvCxnSpPr>
              <p:nvPr/>
            </p:nvCxnSpPr>
            <p:spPr>
              <a:xfrm rot="16200000" flipH="1">
                <a:off x="3448050" y="3448050"/>
                <a:ext cx="1371600" cy="10287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4648200" y="3352800"/>
                <a:ext cx="1676400" cy="1524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Char* key</a:t>
                </a:r>
                <a:endParaRPr lang="en-US" dirty="0"/>
              </a:p>
              <a:p>
                <a:pPr algn="ctr"/>
                <a:r>
                  <a:rPr lang="en-US" dirty="0" smtClean="0"/>
                  <a:t>Void* value</a:t>
                </a:r>
              </a:p>
              <a:p>
                <a:pPr algn="ctr"/>
                <a:r>
                  <a:rPr lang="en-US" dirty="0" err="1" smtClean="0"/>
                  <a:t>Bool</a:t>
                </a:r>
                <a:r>
                  <a:rPr lang="en-US" dirty="0" smtClean="0"/>
                  <a:t> dirty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953000" y="3048000"/>
                <a:ext cx="22098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Cache  Entry detail</a:t>
                </a:r>
                <a:endParaRPr lang="en-US" dirty="0"/>
              </a:p>
            </p:txBody>
          </p:sp>
        </p:grpSp>
        <p:sp>
          <p:nvSpPr>
            <p:cNvPr id="6" name="Oval 5"/>
            <p:cNvSpPr/>
            <p:nvPr/>
          </p:nvSpPr>
          <p:spPr>
            <a:xfrm>
              <a:off x="6781800" y="1828800"/>
              <a:ext cx="1752600" cy="1143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LibAsync</a:t>
              </a:r>
              <a:endParaRPr lang="en-US" dirty="0"/>
            </a:p>
          </p:txBody>
        </p:sp>
        <p:cxnSp>
          <p:nvCxnSpPr>
            <p:cNvPr id="7" name="Straight Arrow Connector 6"/>
            <p:cNvCxnSpPr>
              <a:stCxn id="6" idx="2"/>
              <a:endCxn id="9" idx="3"/>
            </p:cNvCxnSpPr>
            <p:nvPr/>
          </p:nvCxnSpPr>
          <p:spPr>
            <a:xfrm rot="10800000">
              <a:off x="4267200" y="2400300"/>
              <a:ext cx="2514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572000" y="23622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Requests</a:t>
              </a:r>
              <a:endParaRPr lang="en-US" dirty="0"/>
            </a:p>
          </p:txBody>
        </p:sp>
      </p:grpSp>
      <p:sp>
        <p:nvSpPr>
          <p:cNvPr id="1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Cache Detail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/>
          <p:nvPr/>
        </p:nvGrpSpPr>
        <p:grpSpPr>
          <a:xfrm>
            <a:off x="1371600" y="990600"/>
            <a:ext cx="6400800" cy="5715000"/>
            <a:chOff x="1447800" y="152400"/>
            <a:chExt cx="6400800" cy="5715000"/>
          </a:xfrm>
        </p:grpSpPr>
        <p:sp>
          <p:nvSpPr>
            <p:cNvPr id="6" name="Flowchart: Decision 5"/>
            <p:cNvSpPr/>
            <p:nvPr/>
          </p:nvSpPr>
          <p:spPr>
            <a:xfrm>
              <a:off x="3048000" y="2895600"/>
              <a:ext cx="2362200" cy="13716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Is object in the Cache?</a:t>
              </a:r>
            </a:p>
          </p:txBody>
        </p:sp>
        <p:sp>
          <p:nvSpPr>
            <p:cNvPr id="7" name="Down Arrow 6"/>
            <p:cNvSpPr/>
            <p:nvPr/>
          </p:nvSpPr>
          <p:spPr>
            <a:xfrm>
              <a:off x="4038600" y="152400"/>
              <a:ext cx="381000" cy="6858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3048000" y="990600"/>
              <a:ext cx="2362200" cy="13716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Is it a Read?</a:t>
              </a:r>
            </a:p>
          </p:txBody>
        </p:sp>
        <p:sp>
          <p:nvSpPr>
            <p:cNvPr id="9" name="Round Same Side Corner Rectangle 8"/>
            <p:cNvSpPr/>
            <p:nvPr/>
          </p:nvSpPr>
          <p:spPr>
            <a:xfrm>
              <a:off x="5867400" y="3048000"/>
              <a:ext cx="1981200" cy="1066800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Send Request of Read and </a:t>
              </a:r>
              <a:r>
                <a:rPr lang="en-US" b="1" u="sng" dirty="0" smtClean="0"/>
                <a:t>WAIT </a:t>
              </a:r>
              <a:r>
                <a:rPr lang="en-US" dirty="0" smtClean="0"/>
                <a:t>response</a:t>
              </a:r>
              <a:endParaRPr lang="en-US" dirty="0"/>
            </a:p>
          </p:txBody>
        </p:sp>
        <p:sp>
          <p:nvSpPr>
            <p:cNvPr id="10" name="Round Same Side Corner Rectangle 9"/>
            <p:cNvSpPr/>
            <p:nvPr/>
          </p:nvSpPr>
          <p:spPr>
            <a:xfrm>
              <a:off x="5867400" y="1143000"/>
              <a:ext cx="1981200" cy="1066800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Send Update Request and </a:t>
              </a:r>
              <a:r>
                <a:rPr lang="en-US" b="1" u="sng" dirty="0" smtClean="0"/>
                <a:t>RETURN</a:t>
              </a:r>
              <a:endParaRPr lang="en-US" b="1" u="sng" dirty="0"/>
            </a:p>
          </p:txBody>
        </p:sp>
        <p:cxnSp>
          <p:nvCxnSpPr>
            <p:cNvPr id="12" name="Straight Arrow Connector 11"/>
            <p:cNvCxnSpPr>
              <a:stCxn id="8" idx="2"/>
              <a:endCxn id="6" idx="0"/>
            </p:cNvCxnSpPr>
            <p:nvPr/>
          </p:nvCxnSpPr>
          <p:spPr>
            <a:xfrm rot="5400000">
              <a:off x="3962400" y="26289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3"/>
              <a:endCxn id="10" idx="2"/>
            </p:cNvCxnSpPr>
            <p:nvPr/>
          </p:nvCxnSpPr>
          <p:spPr>
            <a:xfrm>
              <a:off x="5410200" y="1676400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6" idx="3"/>
              <a:endCxn id="9" idx="2"/>
            </p:cNvCxnSpPr>
            <p:nvPr/>
          </p:nvCxnSpPr>
          <p:spPr>
            <a:xfrm>
              <a:off x="5410200" y="3581400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Left Arrow 16"/>
            <p:cNvSpPr/>
            <p:nvPr/>
          </p:nvSpPr>
          <p:spPr>
            <a:xfrm>
              <a:off x="1447800" y="3429000"/>
              <a:ext cx="1524000" cy="3810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76400" y="3048001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Return object</a:t>
              </a:r>
              <a:endParaRPr lang="en-US" dirty="0"/>
            </a:p>
          </p:txBody>
        </p:sp>
        <p:sp>
          <p:nvSpPr>
            <p:cNvPr id="19" name="Round Same Side Corner Rectangle 18"/>
            <p:cNvSpPr/>
            <p:nvPr/>
          </p:nvSpPr>
          <p:spPr>
            <a:xfrm>
              <a:off x="5867400" y="4800600"/>
              <a:ext cx="1981200" cy="1066800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Retrieve object from Cache</a:t>
              </a:r>
              <a:endParaRPr lang="en-US" dirty="0"/>
            </a:p>
          </p:txBody>
        </p:sp>
        <p:cxnSp>
          <p:nvCxnSpPr>
            <p:cNvPr id="21" name="Straight Arrow Connector 20"/>
            <p:cNvCxnSpPr>
              <a:stCxn id="9" idx="1"/>
              <a:endCxn id="19" idx="3"/>
            </p:cNvCxnSpPr>
            <p:nvPr/>
          </p:nvCxnSpPr>
          <p:spPr>
            <a:xfrm rot="5400000">
              <a:off x="6515100" y="4457700"/>
              <a:ext cx="685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495800" y="228600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Requests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578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43400" y="24384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438400" y="3810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257800" y="31242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-16764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Flow of Requests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Libasync</a:t>
            </a:r>
            <a:endParaRPr lang="en-US" dirty="0" smtClean="0"/>
          </a:p>
          <a:p>
            <a:pPr lvl="1"/>
            <a:r>
              <a:rPr lang="en-US" dirty="0" smtClean="0"/>
              <a:t>Used to queue  the requests</a:t>
            </a:r>
          </a:p>
          <a:p>
            <a:pPr lvl="1"/>
            <a:r>
              <a:rPr lang="en-US" dirty="0" smtClean="0"/>
              <a:t>Perform the s3 ops</a:t>
            </a:r>
          </a:p>
          <a:p>
            <a:r>
              <a:rPr lang="en-US" dirty="0" smtClean="0"/>
              <a:t>Flush to S3</a:t>
            </a:r>
          </a:p>
          <a:p>
            <a:pPr lvl="1"/>
            <a:r>
              <a:rPr lang="en-US" dirty="0" smtClean="0"/>
              <a:t>Is done after sending an answer to the user</a:t>
            </a:r>
          </a:p>
          <a:p>
            <a:pPr lvl="1"/>
            <a:r>
              <a:rPr lang="en-US" dirty="0" smtClean="0"/>
              <a:t>Could be done following some policy with the proper recovery and lock implementation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Cash (partial implementation)</a:t>
            </a:r>
          </a:p>
          <a:p>
            <a:pPr lvl="1"/>
            <a:r>
              <a:rPr lang="en-US" dirty="0" smtClean="0"/>
              <a:t>Simple cash, key=s3Key, value=data + flags</a:t>
            </a:r>
          </a:p>
          <a:p>
            <a:r>
              <a:rPr lang="en-US" dirty="0" smtClean="0"/>
              <a:t>Recovery</a:t>
            </a:r>
          </a:p>
          <a:p>
            <a:pPr lvl="1"/>
            <a:r>
              <a:rPr lang="en-US" dirty="0" smtClean="0"/>
              <a:t>Not implemented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 to be made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failure support</a:t>
            </a:r>
          </a:p>
          <a:p>
            <a:pPr lvl="1"/>
            <a:r>
              <a:rPr lang="en-US" dirty="0" smtClean="0"/>
              <a:t>Ones it is written in the cash, it is assume it will be uploaded correctly.</a:t>
            </a:r>
          </a:p>
          <a:p>
            <a:r>
              <a:rPr lang="en-US" dirty="0" smtClean="0"/>
              <a:t>Improve thread-safety</a:t>
            </a:r>
          </a:p>
          <a:p>
            <a:endParaRPr lang="en-US" dirty="0" smtClean="0"/>
          </a:p>
          <a:p>
            <a:r>
              <a:rPr lang="en-US" dirty="0" smtClean="0"/>
              <a:t>Improve data structures, flags and controls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760</TotalTime>
  <Words>205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S3fs in the wide area</vt:lpstr>
      <vt:lpstr>Motivation</vt:lpstr>
      <vt:lpstr>Design</vt:lpstr>
      <vt:lpstr>Implementation</vt:lpstr>
      <vt:lpstr>Slide 5</vt:lpstr>
      <vt:lpstr>Slide 6</vt:lpstr>
      <vt:lpstr>Key points</vt:lpstr>
      <vt:lpstr>Improvements to be made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S3fs in the wide area</dc:title>
  <dc:creator>Alvaro Llanos</dc:creator>
  <cp:lastModifiedBy>Alvaro Llanos</cp:lastModifiedBy>
  <cp:revision>39</cp:revision>
  <dcterms:created xsi:type="dcterms:W3CDTF">2009-04-30T14:37:24Z</dcterms:created>
  <dcterms:modified xsi:type="dcterms:W3CDTF">2009-05-08T20:48:57Z</dcterms:modified>
</cp:coreProperties>
</file>